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f76e4f7f69_8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f76e4f7f69_8_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fd8d3fa6c8_0_7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fd8d3fa6c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fd8d3fa6c8_0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d8d3fa6c8_0_8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d8d3fa6c8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fd8d3fa6c8_0_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fd8d3fa6c8_0_10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fd8d3fa6c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gfd8d3fa6c8_0_10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fd8d3fa6c8_0_1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fd8d3fa6c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gfd8d3fa6c8_0_1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fd8d3fa6c8_0_1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fd8d3fa6c8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gfd8d3fa6c8_0_12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fd8d3fa6c8_0_1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fd8d3fa6c8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fd8d3fa6c8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fd8d3fa6c8_0_1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fd8d3fa6c8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fd8d3fa6c8_0_1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fd8d3fa6c8_0_1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fd8d3fa6c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gfd8d3fa6c8_0_1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fd8d3fa6c8_0_16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fd8d3fa6c8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gfd8d3fa6c8_0_1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fd8d3fa6c8_0_9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fd8d3fa6c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gfd8d3fa6c8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68d906cc6_0_9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68d906cc6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gf68d906cc6_0_9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d8d3fa6c8_0_17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fd8d3fa6c8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fd8d3fa6c8_0_1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fd8d3fa6c8_0_18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fd8d3fa6c8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gfd8d3fa6c8_0_18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fd8d3fa6c8_0_19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fd8d3fa6c8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fd8d3fa6c8_0_1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fd8d3fa6c8_0_20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fd8d3fa6c8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gfd8d3fa6c8_0_2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d8d3fa6c8_0_2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d8d3fa6c8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gfd8d3fa6c8_0_2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d8d3fa6c8_0_2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fd8d3fa6c8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gfd8d3fa6c8_0_2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fd8d3fa6c8_0_2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fd8d3fa6c8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gfd8d3fa6c8_0_2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fd8d3fa6c8_0_2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fd8d3fa6c8_0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gfd8d3fa6c8_0_2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d8d3fa6c8_0_25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fd8d3fa6c8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fd8d3fa6c8_0_2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fd8d3fa6c8_0_26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fd8d3fa6c8_0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fd8d3fa6c8_0_2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f68d906cc6_0_1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f68d906cc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gf68d906cc6_0_1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d8d3fa6c8_0_27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fd8d3fa6c8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gfd8d3fa6c8_0_27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d8d3fa6c8_0_29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fd8d3fa6c8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gfd8d3fa6c8_0_29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d8d3fa6c8_0_28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d8d3fa6c8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gfd8d3fa6c8_0_28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d8d3fa6c8_0_30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d8d3fa6c8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fd8d3fa6c8_0_3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fd8d3fa6c8_0_3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fd8d3fa6c8_0_3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gfd8d3fa6c8_0_3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fd8d3fa6c8_0_3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fd8d3fa6c8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gfd8d3fa6c8_0_3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fd8d3fa6c8_0_3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fd8d3fa6c8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fd8d3fa6c8_0_3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d8d3fa6c8_0_3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fd8d3fa6c8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8" name="Google Shape;368;gfd8d3fa6c8_0_3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fd8d3fa6c8_0_3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fd8d3fa6c8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fd8d3fa6c8_0_3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fd8d3fa6c8_0_36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fd8d3fa6c8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gfd8d3fa6c8_0_3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d8d3fa6c8_0_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d8d3fa6c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gfd8d3fa6c8_0_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d8d3fa6c8_0_37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d8d3fa6c8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gfd8d3fa6c8_0_37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fd8d3fa6c8_0_38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fd8d3fa6c8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fd8d3fa6c8_0_3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fd8d3fa6c8_0_39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fd8d3fa6c8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fd8d3fa6c8_0_39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fd8d3fa6c8_0_40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fd8d3fa6c8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fd8d3fa6c8_0_4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fd8d3fa6c8_0_41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fd8d3fa6c8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fd8d3fa6c8_0_41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fd8d3fa6c8_0_4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fd8d3fa6c8_0_4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8" name="Google Shape;438;gfd8d3fa6c8_0_4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d8d3fa6c8_0_43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d8d3fa6c8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fd8d3fa6c8_0_4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ef444b581a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ef444b581a_0_7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fc614b5165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62" name="Google Shape;462;gfc614b516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gfc614b5165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fc614b5165_0_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2" name="Google Shape;472;gfc614b5165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3" name="Google Shape;473;gfc614b5165_0_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d8d3fa6c8_0_2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d8d3fa6c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gfd8d3fa6c8_0_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c614b5165_0_1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80" name="Google Shape;480;gfc614b5165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gfc614b5165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fc614b5165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gfc614b5165_0_2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fc614b5165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gfc614b5165_0_3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fc614b5165_0_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8" name="Google Shape;508;gfc614b516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http://www.cs.cornell.edu/courses/cs4620/2020fa/</a:t>
            </a:r>
            <a:endParaRPr/>
          </a:p>
        </p:txBody>
      </p:sp>
      <p:sp>
        <p:nvSpPr>
          <p:cNvPr id="509" name="Google Shape;509;gfc614b5165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c614b5165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7" name="Google Shape;517;gfc614b5165_0_4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c614b5165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gfc614b5165_0_5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c614b5165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gfc614b5165_0_6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fc614b5165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1" name="Google Shape;551;gfc614b5165_0_8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fc614b5165_0_8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fc614b5165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gfc614b5165_0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d8d3fa6c8_0_3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d8d3fa6c8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gfd8d3fa6c8_0_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fd8d3fa6c8_0_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fd8d3fa6c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fd8d3fa6c8_0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fd8d3fa6c8_0_5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fd8d3fa6c8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gfd8d3fa6c8_0_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d8d3fa6c8_0_6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fd8d3fa6c8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gfd8d3fa6c8_0_6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b="0" i="0" sz="4500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4454" lvl="1" marL="914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4454" lvl="3" marL="1828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4454" lvl="4" marL="22860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Relationship Id="rId5" Type="http://schemas.openxmlformats.org/officeDocument/2006/relationships/image" Target="../media/image22.png"/><Relationship Id="rId6" Type="http://schemas.openxmlformats.org/officeDocument/2006/relationships/image" Target="../media/image29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7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://15462.courses.cs.cmu.edu/spring2021/lecture/spatial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5.png"/><Relationship Id="rId4" Type="http://schemas.openxmlformats.org/officeDocument/2006/relationships/image" Target="../media/image30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3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32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3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28.png"/><Relationship Id="rId4" Type="http://schemas.openxmlformats.org/officeDocument/2006/relationships/image" Target="../media/image26.png"/><Relationship Id="rId5" Type="http://schemas.openxmlformats.org/officeDocument/2006/relationships/image" Target="../media/image37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36.png"/><Relationship Id="rId4" Type="http://schemas.openxmlformats.org/officeDocument/2006/relationships/image" Target="../media/image38.png"/><Relationship Id="rId5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1.png"/><Relationship Id="rId4" Type="http://schemas.openxmlformats.org/officeDocument/2006/relationships/image" Target="../media/image35.png"/><Relationship Id="rId5" Type="http://schemas.openxmlformats.org/officeDocument/2006/relationships/image" Target="../media/image3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hyperlink" Target="https://www.scratchapixel.com/lessons/mathematics-physics-for-computer-graphics/mathematics-of-shadin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/>
              <a:t>Aula: Raytracing (</a:t>
            </a:r>
            <a:r>
              <a:rPr baseline="30000" lang="en-BR"/>
              <a:t>a</a:t>
            </a:r>
            <a:r>
              <a:rPr lang="en-BR"/>
              <a:t> parte)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Resultado</a:t>
            </a:r>
            <a:endParaRPr/>
          </a:p>
        </p:txBody>
      </p:sp>
      <p:sp>
        <p:nvSpPr>
          <p:cNvPr id="125" name="Google Shape;125;p1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782133"/>
            <a:ext cx="7816850" cy="439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Bounding Volume Hierarchies</a:t>
            </a:r>
            <a:endParaRPr/>
          </a:p>
        </p:txBody>
      </p:sp>
      <p:sp>
        <p:nvSpPr>
          <p:cNvPr id="133" name="Google Shape;133;p18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1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35" name="Google Shape;13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2063" y="2362200"/>
            <a:ext cx="6619875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Bounding Volume Hierarchies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44" name="Google Shape;14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647" y="1195975"/>
            <a:ext cx="6739101" cy="299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41025" y="4332650"/>
            <a:ext cx="6629400" cy="1276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Axis-Aligned Bounding Boxes (AABBs)</a:t>
            </a:r>
            <a:endParaRPr/>
          </a:p>
        </p:txBody>
      </p:sp>
      <p:sp>
        <p:nvSpPr>
          <p:cNvPr id="152" name="Google Shape;152;p20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 two intervals overlapping makes a 2D AABB (a rectangle):</a:t>
            </a:r>
            <a:endParaRPr/>
          </a:p>
        </p:txBody>
      </p:sp>
      <p:sp>
        <p:nvSpPr>
          <p:cNvPr id="153" name="Google Shape;153;p2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4" name="Google Shape;15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3900" y="1401575"/>
            <a:ext cx="5784025" cy="365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Interseção Ray-slab</a:t>
            </a:r>
            <a:endParaRPr/>
          </a:p>
        </p:txBody>
      </p:sp>
      <p:sp>
        <p:nvSpPr>
          <p:cNvPr id="161" name="Google Shape;161;p21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2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63" name="Google Shape;16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6800" y="905800"/>
            <a:ext cx="6810375" cy="436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Intersecção</a:t>
            </a:r>
            <a:endParaRPr/>
          </a:p>
        </p:txBody>
      </p:sp>
      <p:sp>
        <p:nvSpPr>
          <p:cNvPr id="170" name="Google Shape;170;p2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2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72" name="Google Shape;17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938" y="1863750"/>
            <a:ext cx="3476625" cy="81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701" y="838975"/>
            <a:ext cx="2837475" cy="481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rPr>
              <a:t>the t-intervals need to overlap</a:t>
            </a:r>
            <a:endParaRPr/>
          </a:p>
        </p:txBody>
      </p:sp>
      <p:sp>
        <p:nvSpPr>
          <p:cNvPr id="181" name="Google Shape;181;p2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82" name="Google Shape;18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201" y="1188675"/>
            <a:ext cx="4654124" cy="414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24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2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91" name="Google Shape;19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6350" y="2438400"/>
            <a:ext cx="6591300" cy="83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3450" y="3569800"/>
            <a:ext cx="661035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Intersecção</a:t>
            </a:r>
            <a:endParaRPr/>
          </a:p>
        </p:txBody>
      </p:sp>
      <p:sp>
        <p:nvSpPr>
          <p:cNvPr id="199" name="Google Shape;199;p25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Temos de ter cuidado com bx = 0. Porém se isso acontece, ambos os Txs serão infinito.</a:t>
            </a:r>
            <a:endParaRPr/>
          </a:p>
        </p:txBody>
      </p:sp>
      <p:sp>
        <p:nvSpPr>
          <p:cNvPr id="200" name="Google Shape;200;p2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01" name="Google Shape;20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1675" y="1676400"/>
            <a:ext cx="5200650" cy="2362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2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09" name="Google Shape;209;p26"/>
          <p:cNvSpPr txBox="1"/>
          <p:nvPr/>
        </p:nvSpPr>
        <p:spPr>
          <a:xfrm>
            <a:off x="163850" y="616073"/>
            <a:ext cx="8512500" cy="4632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#ifndef AABB_H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AABB_H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"rtweekend.h"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aabb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aabb()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aabb(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a,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b) { minimum = a; maximum = b;}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min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minimum;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max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maximum;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t_max)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a &lt;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a++)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t0 = fmin((minimum[a] - r.origin()[a]) / r.direction()[a],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(maximum[a] - r.origin()[a]) / r.direction()[a]);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t1 = fmax((minimum[a] - r.origin()[a]) / r.direction()[a],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(maximum[a] - r.origin()[a]) / r.direction()[a]);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t_min = fmax(t0, t_min);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t_max = fmin(t1, t_max);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(t_max &lt;= t_min)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minimum;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maximum;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0" name="Google Shape;210;p26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8: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[aabb.h]</a:t>
            </a:r>
            <a:r>
              <a:rPr i="1" lang="en-BR" sz="1200">
                <a:solidFill>
                  <a:srgbClr val="222222"/>
                </a:solidFill>
              </a:rPr>
              <a:t> Axis-aligned bounding box class</a:t>
            </a:r>
            <a:endParaRPr b="1" sz="11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Motion Blur</a:t>
            </a:r>
            <a:endParaRPr/>
          </a:p>
        </p:txBody>
      </p:sp>
      <p:sp>
        <p:nvSpPr>
          <p:cNvPr id="54" name="Google Shape;54;p9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18" name="Google Shape;218;p27"/>
          <p:cNvSpPr txBox="1"/>
          <p:nvPr/>
        </p:nvSpPr>
        <p:spPr>
          <a:xfrm>
            <a:off x="163850" y="616073"/>
            <a:ext cx="8512500" cy="21393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aabb::hit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t_max)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a &lt;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a++)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invD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/ r.direction()[a];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t0 = (min()[a] - r.origin()[a]) * invD;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t1 = (max()[a] - r.origin()[a]) * invD;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(invD &lt;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0.0f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::swap(t0, t1);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t_min = t0 &gt; t_min ? t0 : t_min;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t_max = t1 &lt; t_max ? t1 : t_max;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(t_max &lt;= t_min)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19" name="Google Shape;219;p27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9: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[aabb.h]</a:t>
            </a:r>
            <a:r>
              <a:rPr i="1" lang="en-BR" sz="1200">
                <a:solidFill>
                  <a:srgbClr val="222222"/>
                </a:solidFill>
              </a:rPr>
              <a:t> Axis-aligned bounding box hit function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27" name="Google Shape;227;p28"/>
          <p:cNvSpPr txBox="1"/>
          <p:nvPr/>
        </p:nvSpPr>
        <p:spPr>
          <a:xfrm>
            <a:off x="163850" y="616073"/>
            <a:ext cx="8512500" cy="2290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#include "aabb.h"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hittable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t_max, hit_record&amp; rec)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bounding_box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time0,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time1, aabb&amp; output_box)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28" name="Google Shape;228;p28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10: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[hittable.h]</a:t>
            </a:r>
            <a:r>
              <a:rPr i="1" lang="en-BR" sz="1200">
                <a:solidFill>
                  <a:srgbClr val="222222"/>
                </a:solidFill>
              </a:rPr>
              <a:t> Hittable class with bounding-box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2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36" name="Google Shape;236;p29"/>
          <p:cNvSpPr txBox="1"/>
          <p:nvPr/>
        </p:nvSpPr>
        <p:spPr>
          <a:xfrm>
            <a:off x="163850" y="616073"/>
            <a:ext cx="8512500" cy="36750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sphere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hittable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t_max, hit_record&amp; rec)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bounding_box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time0,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time1, aabb&amp; output_box)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sphere::bounding_box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time0,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time1, aabb&amp; output_box)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output_box = aabb(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center - vec3(radius, radius, radius),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center + vec3(radius, radius, radius));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37" name="Google Shape;237;p29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11: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[sphere.h]</a:t>
            </a:r>
            <a:r>
              <a:rPr i="1" lang="en-BR" sz="1200">
                <a:solidFill>
                  <a:srgbClr val="222222"/>
                </a:solidFill>
              </a:rPr>
              <a:t> Sphere with bounding box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45" name="Google Shape;245;p30"/>
          <p:cNvSpPr txBox="1"/>
          <p:nvPr/>
        </p:nvSpPr>
        <p:spPr>
          <a:xfrm>
            <a:off x="163850" y="616073"/>
            <a:ext cx="8512500" cy="40788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#include "aabb.h"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moving_sphere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hittable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t_max, hit_record&amp; rec)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bounding_box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_time0,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_time1, aabb&amp; output_box)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moving_sphere::bounding_box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_time0,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_time1, aabb&amp; output_box)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aabb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box0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center(_time0) - vec3(radius, radius, radius),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center(_time0) + vec3(radius, radius, radius));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aabb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box1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center(_time1) - vec3(radius, radius, radius),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center(_time1) + vec3(radius, radius, radius));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output_box = surrounding_box(box0, box1);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12: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[moving_sphere.h]</a:t>
            </a:r>
            <a:r>
              <a:rPr i="1" lang="en-BR" sz="1200">
                <a:solidFill>
                  <a:srgbClr val="222222"/>
                </a:solidFill>
              </a:rPr>
              <a:t> Moving sphere with bounding box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54" name="Google Shape;254;p31"/>
          <p:cNvSpPr txBox="1"/>
          <p:nvPr/>
        </p:nvSpPr>
        <p:spPr>
          <a:xfrm>
            <a:off x="163850" y="616073"/>
            <a:ext cx="8512500" cy="4632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#include "aabb.h"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hittable_list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hittable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t_max, hit_record&amp; rec)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bounding_box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time0,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time1, aabb&amp; output_box)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hittable_list::bounding_box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time0,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time1, aabb&amp; output_box)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(objects.empty())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aabb temp_box;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first_box = </a:t>
            </a:r>
            <a:r>
              <a:rPr lang="en-BR" sz="900">
                <a:solidFill>
                  <a:srgbClr val="AA0D9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&amp; object : objects) {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(!object-&gt;bounding_box(time0, time1, temp_box))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output_box = first_box ? temp_box : surrounding_box(output_box, temp_box);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first_box = </a:t>
            </a:r>
            <a:r>
              <a:rPr lang="en-BR" sz="900">
                <a:solidFill>
                  <a:srgbClr val="AA0D9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13: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[hittable_list.h]</a:t>
            </a:r>
            <a:r>
              <a:rPr i="1" lang="en-BR" sz="1200">
                <a:solidFill>
                  <a:srgbClr val="222222"/>
                </a:solidFill>
              </a:rPr>
              <a:t> Hittable list with bounding box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3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63" name="Google Shape;263;p32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14: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[aabb.h]</a:t>
            </a:r>
            <a:r>
              <a:rPr i="1" lang="en-BR" sz="1200">
                <a:solidFill>
                  <a:srgbClr val="222222"/>
                </a:solidFill>
              </a:rPr>
              <a:t> Surrounding bounding box</a:t>
            </a:r>
            <a:endParaRPr b="1" sz="1200">
              <a:solidFill>
                <a:srgbClr val="222222"/>
              </a:solidFill>
            </a:endParaRPr>
          </a:p>
        </p:txBody>
      </p:sp>
      <p:sp>
        <p:nvSpPr>
          <p:cNvPr id="264" name="Google Shape;264;p32"/>
          <p:cNvSpPr txBox="1"/>
          <p:nvPr/>
        </p:nvSpPr>
        <p:spPr>
          <a:xfrm>
            <a:off x="163850" y="616073"/>
            <a:ext cx="8512500" cy="19218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aabb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surrounding_box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(aabb box0, aabb box1)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point3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small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(fmin(box0.min().x(), box1.min().x()),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fmin(box0.min().y(), box1.min().y()),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fmin(box0.min().z(), box1.min().z()));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point3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big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(fmax(box0.max().x(), box1.max().x()),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fmax(box0.max().y(), box1.max().y()),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fmax(box0.max().z(), box1.max().z()));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aabb(small,big);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33"/>
          <p:cNvSpPr txBox="1"/>
          <p:nvPr/>
        </p:nvSpPr>
        <p:spPr>
          <a:xfrm>
            <a:off x="163850" y="616073"/>
            <a:ext cx="8512500" cy="54642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#ifndef BVH_H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BVH_H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"rtweekend.h"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"hittable.h"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"hittable_list.h"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bvh_node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hittable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bvh_node();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bvh_node(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hittable_list&amp;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time0,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time1)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: bvh_node(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.objects,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list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.objects.size(), time0, time1)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bvh_node(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vector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&lt;hittable&gt;&gt;&amp; src_objects,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start,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end,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time0,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time1);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t_max, hit_record&amp; rec)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bounding_box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time0,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time1, aabb&amp; output_box)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&lt;hittable&gt; left;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&lt;hittable&gt; right;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aabb box;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bvh_node::bounding_box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time0,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time1, aabb&amp; output_box)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output_box = box;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1" name="Google Shape;271;p3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73" name="Google Shape;273;p33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15: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[bvh.h]</a:t>
            </a:r>
            <a:r>
              <a:rPr i="1" lang="en-BR" sz="1200">
                <a:solidFill>
                  <a:srgbClr val="222222"/>
                </a:solidFill>
              </a:rPr>
              <a:t> Bounding volume hierarchy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4"/>
          <p:cNvSpPr txBox="1"/>
          <p:nvPr/>
        </p:nvSpPr>
        <p:spPr>
          <a:xfrm>
            <a:off x="163850" y="616073"/>
            <a:ext cx="8512500" cy="1446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bvh_node::hit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t_max, hit_record&amp; rec)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(!box.hit(r, t_min, t_max))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hit_left = left-&gt;hit(r, t_min, t_max, rec);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hit_right = right-&gt;hit(r, t_min, hit_left ? rec.t : t_max, rec);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hit_left || hit_right;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0" name="Google Shape;280;p3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82" name="Google Shape;282;p34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16: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[bvh.h]</a:t>
            </a:r>
            <a:r>
              <a:rPr i="1" lang="en-BR" sz="1200">
                <a:solidFill>
                  <a:srgbClr val="222222"/>
                </a:solidFill>
              </a:rPr>
              <a:t> Bounding volume hierarchy hit function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/>
          <p:nvPr/>
        </p:nvSpPr>
        <p:spPr>
          <a:xfrm>
            <a:off x="163850" y="616073"/>
            <a:ext cx="8512500" cy="86472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&lt;algorithm&gt;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bvh_node::bvh_node(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vector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&lt;hittable&gt;&gt;&amp; src_objects,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start,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end,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time0,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time1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objects = src_objects;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Create a modifiable array of the source scene objects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axis = random_int(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comparator = (axis ==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? box_x_compare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: (axis ==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? box_y_compare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          : box_z_compare;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size_t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object_span = end - start;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(object_span ==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left = right = objects[start];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(object_span ==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(comparator(objects[start], objects[start+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]))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left = objects[start];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right = objects[start+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left = objects[start+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];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right = objects[start];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}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::sort(objects.begin() + start, objects.begin() + end, comparator);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mid = start + object_span/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left = make_shared&lt;bvh_node&gt;(objects, start, mid, time0, time1);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right = make_shared&lt;bvh_node&gt;(objects, mid, end, time0, time1);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aabb box_left, box_right;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  !left-&gt;bounding_box (time0, time1, box_left)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|| !right-&gt;bounding_box(time0, time1, box_right)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cerr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BR" sz="9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"No bounding box in bvh_node constructor.\n"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box = surrounding_box(box_left, box_right);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89" name="Google Shape;289;p3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91" name="Google Shape;291;p35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17: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[bvh.h]</a:t>
            </a:r>
            <a:r>
              <a:rPr i="1" lang="en-BR" sz="1200">
                <a:solidFill>
                  <a:srgbClr val="222222"/>
                </a:solidFill>
              </a:rPr>
              <a:t> Bounding volume hierarchy node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6"/>
          <p:cNvSpPr txBox="1"/>
          <p:nvPr/>
        </p:nvSpPr>
        <p:spPr>
          <a:xfrm>
            <a:off x="163850" y="616073"/>
            <a:ext cx="8512500" cy="13188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random_int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max)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Returns a random integer in [min,max].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&gt;(random_double(min, max+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98" name="Google Shape;298;p3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00" name="Google Shape;300;p36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18: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[rtweekend.h]</a:t>
            </a:r>
            <a:r>
              <a:rPr i="1" lang="en-BR" sz="1200">
                <a:solidFill>
                  <a:srgbClr val="222222"/>
                </a:solidFill>
              </a:rPr>
              <a:t> A function to return random integers in a range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" name="Google Shape;62;p1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3" name="Google Shape;63;p10"/>
          <p:cNvSpPr txBox="1"/>
          <p:nvPr/>
        </p:nvSpPr>
        <p:spPr>
          <a:xfrm>
            <a:off x="163850" y="616073"/>
            <a:ext cx="8512500" cy="44028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ray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ray()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ray(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point3&amp; origin,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vec3&amp; direction,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: orig(origin), dir(direction), tm(time)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{}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origin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{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orig;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vec3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direction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dir;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time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{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tm; }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orig + t*dir;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orig;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vec3 dir;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tm;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67F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4" name="Google Shape;64;p10"/>
          <p:cNvSpPr txBox="1"/>
          <p:nvPr/>
        </p:nvSpPr>
        <p:spPr>
          <a:xfrm>
            <a:off x="2798275" y="50836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</a:rPr>
              <a:t>Listing 1:</a:t>
            </a:r>
            <a:r>
              <a:rPr i="1" lang="en-BR" sz="1100">
                <a:solidFill>
                  <a:srgbClr val="222222"/>
                </a:solidFill>
              </a:rPr>
              <a:t> </a:t>
            </a:r>
            <a:r>
              <a:rPr lang="en-BR" sz="1100">
                <a:solidFill>
                  <a:srgbClr val="222222"/>
                </a:solidFill>
              </a:rPr>
              <a:t>[ray.h]</a:t>
            </a:r>
            <a:r>
              <a:rPr i="1" lang="en-BR" sz="1100">
                <a:solidFill>
                  <a:srgbClr val="222222"/>
                </a:solidFill>
              </a:rPr>
              <a:t> Ray with time information</a:t>
            </a:r>
            <a:endParaRPr i="1" sz="11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7"/>
          <p:cNvSpPr txBox="1"/>
          <p:nvPr/>
        </p:nvSpPr>
        <p:spPr>
          <a:xfrm>
            <a:off x="163850" y="616073"/>
            <a:ext cx="8512500" cy="44928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inline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box_compare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shared_ptr&lt;hittable&gt; a,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shared_ptr&lt;hittable&gt; b,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axis)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aabb box_a;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aabb box_b;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(!a-&gt;bounding_box(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box_a) || !b-&gt;bounding_box(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box_b))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std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::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cerr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&lt;&lt; </a:t>
            </a:r>
            <a:r>
              <a:rPr lang="en-BR" sz="900">
                <a:solidFill>
                  <a:srgbClr val="C41A16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"No bounding box in bvh_node constructor.\n"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box_a.min().e[axis] &lt; box_b.min().e[axis];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box_x_compare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shared_ptr&lt;hittable&gt; a,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shared_ptr&lt;hittable&gt; b)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box_compare(a, b,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box_y_compare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shared_ptr&lt;hittable&gt; a,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shared_ptr&lt;hittable&gt; b)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box_compare(a, b,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box_z_compare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shared_ptr&lt;hittable&gt; a,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shared_ptr&lt;hittable&gt; b)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box_compare(a, b,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07" name="Google Shape;307;p3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09" name="Google Shape;309;p37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19: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[bvh.h]</a:t>
            </a:r>
            <a:r>
              <a:rPr i="1" lang="en-BR" sz="1200">
                <a:solidFill>
                  <a:srgbClr val="222222"/>
                </a:solidFill>
              </a:rPr>
              <a:t> BVH comparison function, X-axis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Texturas Sólidas</a:t>
            </a:r>
            <a:endParaRPr/>
          </a:p>
        </p:txBody>
      </p:sp>
      <p:sp>
        <p:nvSpPr>
          <p:cNvPr id="316" name="Google Shape;316;p38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9"/>
          <p:cNvSpPr txBox="1"/>
          <p:nvPr/>
        </p:nvSpPr>
        <p:spPr>
          <a:xfrm>
            <a:off x="163850" y="616073"/>
            <a:ext cx="8512500" cy="5422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#ifndef TEXTURE_H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TEXTURE_H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"rtweekend.h"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texture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solid_color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solid_color()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solid_color(color c) : color_value(c)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solid_color(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red,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green,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blue)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: solid_color(color(red,green,blue))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vec3&amp; p)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color_value;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color color_value;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24" name="Google Shape;324;p3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3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26" name="Google Shape;326;p39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20: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[texture.h]</a:t>
            </a:r>
            <a:r>
              <a:rPr i="1" lang="en-BR" sz="1200">
                <a:solidFill>
                  <a:srgbClr val="222222"/>
                </a:solidFill>
              </a:rPr>
              <a:t> A texture class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0"/>
          <p:cNvSpPr txBox="1"/>
          <p:nvPr/>
        </p:nvSpPr>
        <p:spPr>
          <a:xfrm>
            <a:off x="163850" y="616073"/>
            <a:ext cx="8512500" cy="1903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struct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hit_record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vec3 p;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vec3 normal;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&lt;material&gt; mat_ptr;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u;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front_face;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b="1"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33" name="Google Shape;333;p4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35" name="Google Shape;335;p40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21: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[hittable.h]</a:t>
            </a:r>
            <a:r>
              <a:rPr i="1" lang="en-BR" sz="1200">
                <a:solidFill>
                  <a:srgbClr val="222222"/>
                </a:solidFill>
              </a:rPr>
              <a:t> Adding U,V coordinates to the </a:t>
            </a:r>
            <a:r>
              <a:rPr i="1" lang="en-BR" sz="1050">
                <a:solidFill>
                  <a:srgbClr val="222222"/>
                </a:solidFill>
                <a:highlight>
                  <a:srgbClr val="E0E0DC"/>
                </a:highlight>
                <a:latin typeface="Consolas"/>
                <a:ea typeface="Consolas"/>
                <a:cs typeface="Consolas"/>
                <a:sym typeface="Consolas"/>
              </a:rPr>
              <a:t>hit_record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Coordenadas de texturas para esferas</a:t>
            </a:r>
            <a:endParaRPr/>
          </a:p>
        </p:txBody>
      </p:sp>
      <p:sp>
        <p:nvSpPr>
          <p:cNvPr id="342" name="Google Shape;342;p4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43" name="Google Shape;34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38" y="1222388"/>
            <a:ext cx="1990725" cy="280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7275" y="1651938"/>
            <a:ext cx="4686300" cy="21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Coordenadas de texturas para esferas</a:t>
            </a:r>
            <a:endParaRPr/>
          </a:p>
        </p:txBody>
      </p:sp>
      <p:sp>
        <p:nvSpPr>
          <p:cNvPr id="351" name="Google Shape;351;p4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52" name="Google Shape;35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782117"/>
            <a:ext cx="4019550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300" y="1867967"/>
            <a:ext cx="74580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2934767"/>
            <a:ext cx="4914900" cy="84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7300" y="3934892"/>
            <a:ext cx="3152775" cy="79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43"/>
          <p:cNvSpPr txBox="1"/>
          <p:nvPr/>
        </p:nvSpPr>
        <p:spPr>
          <a:xfrm>
            <a:off x="163850" y="616073"/>
            <a:ext cx="8512500" cy="37014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sphere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hittable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static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void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get_sphere_uv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&amp; u,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&amp; v)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p: a given point on the sphere of radius one, centered at the origin.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u: returned value [0,1] of angle around the Y axis from X=-1.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v: returned value [0,1] of angle from Y=-1 to Y=+1.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    &lt;1 0 0&gt; yields &lt;0.50 0.50&gt;       &lt;-1  0  0&gt; yields &lt;0.00 0.50&gt;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    &lt;0 1 0&gt; yields &lt;0.50 1.00&gt;       &lt; 0 -1  0&gt; yields &lt;0.50 0.00&gt;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    &lt;0 0 1&gt; yields &lt;0.25 0.50&gt;       &lt; 0  0 -1&gt; yields &lt;0.75 0.50&gt;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theta =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acos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(-p.y());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phi =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atan2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(-p.z(), p.x()) + pi;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u = phi / 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*pi);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v = theta / pi;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62" name="Google Shape;362;p4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64" name="Google Shape;364;p43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22: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[sphere.h]</a:t>
            </a:r>
            <a:r>
              <a:rPr i="1" lang="en-BR" sz="1200">
                <a:solidFill>
                  <a:srgbClr val="222222"/>
                </a:solidFill>
              </a:rPr>
              <a:t> get_sphere_uv function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4"/>
          <p:cNvSpPr txBox="1"/>
          <p:nvPr/>
        </p:nvSpPr>
        <p:spPr>
          <a:xfrm>
            <a:off x="163850" y="616073"/>
            <a:ext cx="8512500" cy="2496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sphere::hit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(...)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rec.t = root;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rec.p = r.at(rec.t);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vec3 outward_normal = (rec.p - center) / radius;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rec.set_face_normal(r, outward_normal);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get_sphere_uv(outward_normal, rec.u, rec.v);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rec.mat_ptr = mat_ptr;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71" name="Google Shape;371;p4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73" name="Google Shape;373;p44"/>
          <p:cNvSpPr txBox="1"/>
          <p:nvPr/>
        </p:nvSpPr>
        <p:spPr>
          <a:xfrm>
            <a:off x="637375" y="5248975"/>
            <a:ext cx="7747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</a:rPr>
              <a:t>Listing 23:</a:t>
            </a:r>
            <a:r>
              <a:rPr i="1" lang="en-BR" sz="1100">
                <a:solidFill>
                  <a:schemeClr val="dk1"/>
                </a:solidFill>
              </a:rPr>
              <a:t> </a:t>
            </a:r>
            <a:r>
              <a:rPr lang="en-BR" sz="1100">
                <a:solidFill>
                  <a:schemeClr val="dk1"/>
                </a:solidFill>
              </a:rPr>
              <a:t>[sphere.h]</a:t>
            </a:r>
            <a:r>
              <a:rPr i="1" lang="en-BR" sz="1100">
                <a:solidFill>
                  <a:schemeClr val="dk1"/>
                </a:solidFill>
              </a:rPr>
              <a:t> Sphere UV coordinates from hit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5"/>
          <p:cNvSpPr txBox="1"/>
          <p:nvPr/>
        </p:nvSpPr>
        <p:spPr>
          <a:xfrm>
            <a:off x="163850" y="616073"/>
            <a:ext cx="8512500" cy="52224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#include "texture.h"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lambertian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material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lambertian(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color&amp; a) : albedo(make_shared&lt;solid_color&gt;(a)) {}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lambertian(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&lt;texture&gt; a) : albedo(a) {}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scatter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r_in,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hit_record&amp; rec, color&amp; attenuation, ray&amp; scattered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)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scatter_direction = rec.normal + random_unit_vector();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Catch degenerate scatter direction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(scatter_direction.near_zero())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scatter_direction = rec.normal;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scattered = ray(rec.p, scatter_direction, r_in.time());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attenuation = albedo-&gt;value(rec.u, rec.v, rec.p);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&lt;texture&gt; albedo;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0" name="Google Shape;380;p4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4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82" name="Google Shape;382;p45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24: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[material.h]</a:t>
            </a:r>
            <a:r>
              <a:rPr i="1" lang="en-BR" sz="1200">
                <a:solidFill>
                  <a:srgbClr val="222222"/>
                </a:solidFill>
              </a:rPr>
              <a:t> Lambertian material with texture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6"/>
          <p:cNvSpPr txBox="1"/>
          <p:nvPr/>
        </p:nvSpPr>
        <p:spPr>
          <a:xfrm>
            <a:off x="163850" y="616073"/>
            <a:ext cx="8512500" cy="4690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checker_texture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texture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checker_texture()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checker_texture(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&lt;texture&gt; _even,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&lt;texture&gt; _odd)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: even(_even), odd(_odd)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checker_texture(color c1, color c2)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: even(make_shared&lt;solid_color&gt;(c1)) , odd(make_shared&lt;solid_color&gt;(c2))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color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value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u,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point3&amp; p)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sines =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*p.x())*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*p.y())*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sin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*p.z());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(sines &lt;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odd-&gt;value(u, v, p);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even-&gt;value(u, v, p);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&lt;texture&gt; odd;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&lt;texture&gt; even;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89" name="Google Shape;389;p4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4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91" name="Google Shape;391;p46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25: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[texture.h]</a:t>
            </a:r>
            <a:r>
              <a:rPr i="1" lang="en-BR" sz="1200">
                <a:solidFill>
                  <a:srgbClr val="222222"/>
                </a:solidFill>
              </a:rPr>
              <a:t> Checkered texture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72" name="Google Shape;72;p11"/>
          <p:cNvSpPr txBox="1"/>
          <p:nvPr/>
        </p:nvSpPr>
        <p:spPr>
          <a:xfrm>
            <a:off x="163850" y="616073"/>
            <a:ext cx="8512500" cy="7711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camera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camera(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point3 lookfrom,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point3 lookat,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vec3   vup,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vfov,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vertical field-of-view in degrees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aspect_ratio,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aperture,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focus_dist,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_time0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_time1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endParaRPr sz="900">
              <a:solidFill>
                <a:srgbClr val="009944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theta = degrees_to_radians(vfov);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 =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tan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(theta/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viewport_height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2.0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* h;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viewport_width = aspect_ratio * viewport_height;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w = unit_vector(lookfrom - lookat);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u = unit_vector(cross(vup, w));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v = cross(w, u);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origin = lookfrom;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horizontal = focus_dist * viewport_width * u;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vertical = focus_dist * viewport_height * v;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lower_left_corner = origin - horizontal/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- vertical/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- focus_dist*w;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lens_radius = aperture /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time0 = _time0;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time1 = _time1;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ray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get_ray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vec3 rd = lens_radius * random_in_unit_disk();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vec3 offset = u * rd.x() + v * rd.y();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origin + offset,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lower_left_corner + s*horizontal + t*vertical - origin - offset,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random_double(time0, time1)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private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origin;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lower_left_corner;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vec3 horizontal;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vec3 vertical;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vec3 u, v, w;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lens_radius;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time0, time1;  </a:t>
            </a:r>
            <a:r>
              <a:rPr lang="en-BR" sz="900">
                <a:solidFill>
                  <a:srgbClr val="4400FF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// shutter open/close times</a:t>
            </a:r>
            <a:endParaRPr sz="900">
              <a:solidFill>
                <a:srgbClr val="4400FF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100">
              <a:solidFill>
                <a:srgbClr val="267F99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73" name="Google Shape;73;p11"/>
          <p:cNvSpPr txBox="1"/>
          <p:nvPr/>
        </p:nvSpPr>
        <p:spPr>
          <a:xfrm>
            <a:off x="2798275" y="50836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</a:rPr>
              <a:t>Listing 2:</a:t>
            </a:r>
            <a:r>
              <a:rPr i="1" lang="en-BR" sz="1100">
                <a:solidFill>
                  <a:srgbClr val="222222"/>
                </a:solidFill>
              </a:rPr>
              <a:t> </a:t>
            </a:r>
            <a:r>
              <a:rPr lang="en-BR" sz="1100">
                <a:solidFill>
                  <a:srgbClr val="222222"/>
                </a:solidFill>
              </a:rPr>
              <a:t>[camera.h]</a:t>
            </a:r>
            <a:r>
              <a:rPr i="1" lang="en-BR" sz="1100">
                <a:solidFill>
                  <a:srgbClr val="222222"/>
                </a:solidFill>
              </a:rPr>
              <a:t> Camera with time information</a:t>
            </a:r>
            <a:endParaRPr b="1" sz="11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7"/>
          <p:cNvSpPr txBox="1"/>
          <p:nvPr/>
        </p:nvSpPr>
        <p:spPr>
          <a:xfrm>
            <a:off x="163850" y="616073"/>
            <a:ext cx="8512500" cy="22992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hittable_list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random_scene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hittable_list world;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checker = make_shared&lt;checker_texture&gt;(color(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), color(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world.add(make_shared&lt;sphere&gt;(point3(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-1000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make_shared&lt;lambertian&gt;(checker)));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a &lt;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a++)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398" name="Google Shape;398;p4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4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00" name="Google Shape;400;p47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26: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[main.cc]</a:t>
            </a:r>
            <a:r>
              <a:rPr i="1" lang="en-BR" sz="1200">
                <a:solidFill>
                  <a:srgbClr val="222222"/>
                </a:solidFill>
              </a:rPr>
              <a:t> Checkered texture in use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Resultado</a:t>
            </a:r>
            <a:endParaRPr/>
          </a:p>
        </p:txBody>
      </p:sp>
      <p:sp>
        <p:nvSpPr>
          <p:cNvPr id="407" name="Google Shape;407;p4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08" name="Google Shape;40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782134"/>
            <a:ext cx="7980550" cy="44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9"/>
          <p:cNvSpPr txBox="1"/>
          <p:nvPr/>
        </p:nvSpPr>
        <p:spPr>
          <a:xfrm>
            <a:off x="163850" y="616073"/>
            <a:ext cx="8512500" cy="21189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hittable_list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two_spheres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hittable_list objects;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checker = make_shared&lt;checker_texture&gt;(color(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0.3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color(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objects.add(make_shared&lt;sphere&gt;(point3(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make_shared&lt;lambertian&gt;(checker)));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objects.add(make_shared&lt;sphere&gt;(point3(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make_shared&lt;lambertian&gt;(checker)));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objects;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15" name="Google Shape;415;p4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17" name="Google Shape;417;p49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27: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[main.cc]</a:t>
            </a:r>
            <a:r>
              <a:rPr i="1" lang="en-BR" sz="1200">
                <a:solidFill>
                  <a:srgbClr val="222222"/>
                </a:solidFill>
              </a:rPr>
              <a:t> Scene with two checkered spheres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50"/>
          <p:cNvSpPr txBox="1"/>
          <p:nvPr/>
        </p:nvSpPr>
        <p:spPr>
          <a:xfrm>
            <a:off x="163850" y="616073"/>
            <a:ext cx="8512500" cy="51870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World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hittable_list world;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point3 lookfrom;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point3 lookat;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vfov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40.0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aperture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switch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world = random_scene();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lookfrom = point3(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lookat = point3(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vfov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20.0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aperture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default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case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world = two_spheres();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lookfrom = point3(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lookat = point3(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vfov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20.0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break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4400FF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// Camera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vec3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vup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dist_to_focus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10.0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image_height =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&gt;(image_width / aspect_ratio);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camera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cam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(lookfrom, lookat, vup, vfov, aspect_ratio, aperture, dist_to_focus,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5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5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26" name="Google Shape;426;p50"/>
          <p:cNvSpPr txBox="1"/>
          <p:nvPr/>
        </p:nvSpPr>
        <p:spPr>
          <a:xfrm>
            <a:off x="637375" y="5248975"/>
            <a:ext cx="7747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222222"/>
                </a:solidFill>
              </a:rPr>
              <a:t>Listing 28:</a:t>
            </a:r>
            <a:r>
              <a:rPr i="1" lang="en-BR" sz="1200">
                <a:solidFill>
                  <a:srgbClr val="222222"/>
                </a:solidFill>
              </a:rPr>
              <a:t> </a:t>
            </a:r>
            <a:r>
              <a:rPr lang="en-BR" sz="1200">
                <a:solidFill>
                  <a:srgbClr val="222222"/>
                </a:solidFill>
              </a:rPr>
              <a:t>[main.cc]</a:t>
            </a:r>
            <a:r>
              <a:rPr i="1" lang="en-BR" sz="1200">
                <a:solidFill>
                  <a:srgbClr val="222222"/>
                </a:solidFill>
              </a:rPr>
              <a:t> Second scene</a:t>
            </a:r>
            <a:endParaRPr b="1" sz="12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5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Resultado</a:t>
            </a:r>
            <a:endParaRPr/>
          </a:p>
        </p:txBody>
      </p:sp>
      <p:sp>
        <p:nvSpPr>
          <p:cNvPr id="433" name="Google Shape;433;p5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34" name="Google Shape;43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782134"/>
            <a:ext cx="8097475" cy="4554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Perlin Noise</a:t>
            </a:r>
            <a:endParaRPr/>
          </a:p>
        </p:txBody>
      </p:sp>
      <p:sp>
        <p:nvSpPr>
          <p:cNvPr id="441" name="Google Shape;441;p5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550">
                <a:latin typeface="Arial"/>
                <a:ea typeface="Arial"/>
                <a:cs typeface="Arial"/>
                <a:sym typeface="Arial"/>
              </a:rPr>
              <a:t>Perlin texture doesn’t return white noise like this:</a:t>
            </a:r>
            <a:endParaRPr sz="1900"/>
          </a:p>
        </p:txBody>
      </p:sp>
      <p:sp>
        <p:nvSpPr>
          <p:cNvPr id="442" name="Google Shape;442;p5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3" name="Google Shape;44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025" y="1479500"/>
            <a:ext cx="6425950" cy="3855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Perlin Noise</a:t>
            </a:r>
            <a:endParaRPr/>
          </a:p>
        </p:txBody>
      </p:sp>
      <p:sp>
        <p:nvSpPr>
          <p:cNvPr id="450" name="Google Shape;450;p53"/>
          <p:cNvSpPr txBox="1"/>
          <p:nvPr>
            <p:ph idx="1" type="body"/>
          </p:nvPr>
        </p:nvSpPr>
        <p:spPr>
          <a:xfrm>
            <a:off x="390550" y="838975"/>
            <a:ext cx="86385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550">
                <a:latin typeface="Arial"/>
                <a:ea typeface="Arial"/>
                <a:cs typeface="Arial"/>
                <a:sym typeface="Arial"/>
              </a:rPr>
              <a:t>Instead it returns something similar to blurred white noise:</a:t>
            </a:r>
            <a:endParaRPr sz="1900"/>
          </a:p>
        </p:txBody>
      </p:sp>
      <p:sp>
        <p:nvSpPr>
          <p:cNvPr id="451" name="Google Shape;451;p5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52" name="Google Shape;45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9025" y="1479505"/>
            <a:ext cx="6425950" cy="38555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4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58" name="Google Shape;458;p54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59" name="Google Shape;459;p54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Tópicos da Aula</a:t>
            </a:r>
            <a:endParaRPr/>
          </a:p>
        </p:txBody>
      </p:sp>
      <p:sp>
        <p:nvSpPr>
          <p:cNvPr id="466" name="Google Shape;466;p55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467" name="Google Shape;467;p5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68" name="Google Shape;468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8613" y="1414713"/>
            <a:ext cx="2162175" cy="254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9900" y="1414725"/>
            <a:ext cx="2133600" cy="196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56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VER: </a:t>
            </a:r>
            <a:r>
              <a:rPr lang="en-BR" u="sng">
                <a:solidFill>
                  <a:schemeClr val="hlink"/>
                </a:solidFill>
                <a:hlinkClick r:id="rId3"/>
              </a:rPr>
              <a:t>http://15462.courses.cs.cmu.edu/spring2021/lecture/spatial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5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81" name="Google Shape;81;p12"/>
          <p:cNvSpPr txBox="1"/>
          <p:nvPr/>
        </p:nvSpPr>
        <p:spPr>
          <a:xfrm>
            <a:off x="163850" y="616073"/>
            <a:ext cx="8512500" cy="4771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#ifndef MOVING_SPHERE_H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#define MOVING_SPHERE_H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"rtweekend.h"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#include "hittable.h"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moving_sphere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hittable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moving_sphere() {}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moving_sphere(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point3 cen0, point3 cen1,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_time0,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_time1,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r,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&lt;material&gt; m)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: center0(cen0), center1(cen1), time0(_time0), time1(_time1), radius(r), mat_ptr(m)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{};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t_max, hit_record&amp; rec)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: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point3 center0, center1;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time0, time1;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radius;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&lt;material&gt; mat_ptr;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point3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moving_sphere::center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time)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center0 + ((time - time0) / (time1 - time0))*(center1 - center0);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#endif</a:t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2" name="Google Shape;82;p12"/>
          <p:cNvSpPr txBox="1"/>
          <p:nvPr/>
        </p:nvSpPr>
        <p:spPr>
          <a:xfrm>
            <a:off x="2798275" y="50836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</a:rPr>
              <a:t>Listing 3:</a:t>
            </a:r>
            <a:r>
              <a:rPr i="1" lang="en-BR" sz="1100">
                <a:solidFill>
                  <a:srgbClr val="222222"/>
                </a:solidFill>
              </a:rPr>
              <a:t> </a:t>
            </a:r>
            <a:r>
              <a:rPr lang="en-BR" sz="1100">
                <a:solidFill>
                  <a:srgbClr val="222222"/>
                </a:solidFill>
              </a:rPr>
              <a:t>[moving_sphere.h]</a:t>
            </a:r>
            <a:r>
              <a:rPr i="1" lang="en-BR" sz="1100">
                <a:solidFill>
                  <a:srgbClr val="222222"/>
                </a:solidFill>
              </a:rPr>
              <a:t> A moving sphere</a:t>
            </a:r>
            <a:endParaRPr b="1" sz="11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Environment Map</a:t>
            </a:r>
            <a:endParaRPr/>
          </a:p>
        </p:txBody>
      </p:sp>
      <p:sp>
        <p:nvSpPr>
          <p:cNvPr id="484" name="Google Shape;484;p57"/>
          <p:cNvSpPr txBox="1"/>
          <p:nvPr>
            <p:ph idx="1" type="body"/>
          </p:nvPr>
        </p:nvSpPr>
        <p:spPr>
          <a:xfrm>
            <a:off x="390548" y="838985"/>
            <a:ext cx="8428200" cy="9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Uma função esférica para cores, que é armazenada como uma textura.</a:t>
            </a:r>
            <a:endParaRPr sz="1800"/>
          </a:p>
        </p:txBody>
      </p:sp>
      <p:sp>
        <p:nvSpPr>
          <p:cNvPr id="485" name="Google Shape;485;p57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page78image7194032" id="486" name="Google Shape;486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13" y="1853671"/>
            <a:ext cx="2901509" cy="290150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78image7206928" id="487" name="Google Shape;487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39335" y="1853671"/>
            <a:ext cx="5029651" cy="2902064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57"/>
          <p:cNvSpPr/>
          <p:nvPr/>
        </p:nvSpPr>
        <p:spPr>
          <a:xfrm>
            <a:off x="390550" y="4800600"/>
            <a:ext cx="3333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de textur</a:t>
            </a:r>
            <a:r>
              <a:rPr lang="en-BR" sz="1500">
                <a:solidFill>
                  <a:schemeClr val="dk1"/>
                </a:solidFill>
              </a:rPr>
              <a:t>a</a:t>
            </a: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Lat/Long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57"/>
          <p:cNvSpPr/>
          <p:nvPr/>
        </p:nvSpPr>
        <p:spPr>
          <a:xfrm>
            <a:off x="3639335" y="4755180"/>
            <a:ext cx="5029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de reflexão no mapa de textura</a:t>
            </a:r>
            <a:endParaRPr sz="1300"/>
          </a:p>
        </p:txBody>
      </p:sp>
      <p:sp>
        <p:nvSpPr>
          <p:cNvPr id="490" name="Google Shape;490;p57"/>
          <p:cNvSpPr/>
          <p:nvPr/>
        </p:nvSpPr>
        <p:spPr>
          <a:xfrm>
            <a:off x="5586822" y="5315900"/>
            <a:ext cx="279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[Blinn &amp; Newell 1976]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Environment Map Esférico</a:t>
            </a:r>
            <a:endParaRPr/>
          </a:p>
        </p:txBody>
      </p:sp>
      <p:pic>
        <p:nvPicPr>
          <p:cNvPr id="496" name="Google Shape;496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3290" y="838985"/>
            <a:ext cx="722274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5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Cube Map</a:t>
            </a:r>
            <a:endParaRPr/>
          </a:p>
        </p:txBody>
      </p:sp>
      <p:sp>
        <p:nvSpPr>
          <p:cNvPr id="503" name="Google Shape;503;p59"/>
          <p:cNvSpPr txBox="1"/>
          <p:nvPr>
            <p:ph idx="1" type="body"/>
          </p:nvPr>
        </p:nvSpPr>
        <p:spPr>
          <a:xfrm>
            <a:off x="246580" y="4623371"/>
            <a:ext cx="8572200" cy="71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Um vetor mapeia para um ponto no cubo ao longo da direção.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cubo é texturizado com 6 mapas de textura quadrados.</a:t>
            </a:r>
            <a:endParaRPr/>
          </a:p>
        </p:txBody>
      </p:sp>
      <p:sp>
        <p:nvSpPr>
          <p:cNvPr id="504" name="Google Shape;504;p5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505" name="Google Shape;50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48" y="764389"/>
            <a:ext cx="8239743" cy="38070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6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Cube Map</a:t>
            </a:r>
            <a:endParaRPr/>
          </a:p>
        </p:txBody>
      </p:sp>
      <p:sp>
        <p:nvSpPr>
          <p:cNvPr id="512" name="Google Shape;512;p6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page82image23767440" id="513" name="Google Shape;51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9604" y="540778"/>
            <a:ext cx="6624792" cy="4968594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60"/>
          <p:cNvSpPr/>
          <p:nvPr/>
        </p:nvSpPr>
        <p:spPr>
          <a:xfrm>
            <a:off x="6843327" y="3869456"/>
            <a:ext cx="11544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b="1" lang="en-BR" sz="1100">
                <a:solidFill>
                  <a:srgbClr val="52565A"/>
                </a:solidFill>
                <a:latin typeface="arial"/>
                <a:ea typeface="arial"/>
                <a:cs typeface="arial"/>
                <a:sym typeface="arial"/>
              </a:rPr>
              <a:t>Emil Persson</a:t>
            </a:r>
            <a:r>
              <a:rPr lang="en-BR" sz="1100">
                <a:solidFill>
                  <a:srgbClr val="3C4043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Displacement Mapping</a:t>
            </a:r>
            <a:endParaRPr/>
          </a:p>
        </p:txBody>
      </p:sp>
      <p:sp>
        <p:nvSpPr>
          <p:cNvPr id="520" name="Google Shape;520;p61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Textura armazena as perturbações da superfície.</a:t>
            </a:r>
            <a:endParaRPr/>
          </a:p>
        </p:txBody>
      </p:sp>
      <p:sp>
        <p:nvSpPr>
          <p:cNvPr id="521" name="Google Shape;521;p6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page83image23772144" id="522" name="Google Shape;52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3728" y="1602524"/>
            <a:ext cx="4949122" cy="371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6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Displacement Mapping</a:t>
            </a:r>
            <a:endParaRPr/>
          </a:p>
        </p:txBody>
      </p:sp>
      <p:sp>
        <p:nvSpPr>
          <p:cNvPr id="528" name="Google Shape;528;p62"/>
          <p:cNvSpPr txBox="1"/>
          <p:nvPr>
            <p:ph idx="1" type="body"/>
          </p:nvPr>
        </p:nvSpPr>
        <p:spPr>
          <a:xfrm>
            <a:off x="390548" y="4950292"/>
            <a:ext cx="23736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en-BR" sz="1400"/>
              <a:t>Paweł Filip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en-BR" sz="1400"/>
              <a:t>tolas.wordpress.com </a:t>
            </a:r>
            <a:endParaRPr/>
          </a:p>
          <a:p>
            <a:pPr indent="0" lvl="0" marL="0" rtl="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t/>
            </a:r>
            <a:endParaRPr sz="1400"/>
          </a:p>
        </p:txBody>
      </p:sp>
      <p:sp>
        <p:nvSpPr>
          <p:cNvPr id="529" name="Google Shape;529;p6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page84image7280112" id="530" name="Google Shape;530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4209" y="838985"/>
            <a:ext cx="3682999" cy="222113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84image7279696" id="531" name="Google Shape;531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35365" y="764708"/>
            <a:ext cx="2301764" cy="230176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84image7288848" id="532" name="Google Shape;532;p6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79976" y="3220075"/>
            <a:ext cx="3761828" cy="2268672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2"/>
          <p:cNvSpPr/>
          <p:nvPr/>
        </p:nvSpPr>
        <p:spPr>
          <a:xfrm>
            <a:off x="864527" y="2758582"/>
            <a:ext cx="12426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 Base</a:t>
            </a:r>
            <a:endParaRPr/>
          </a:p>
        </p:txBody>
      </p:sp>
      <p:sp>
        <p:nvSpPr>
          <p:cNvPr id="534" name="Google Shape;534;p62"/>
          <p:cNvSpPr/>
          <p:nvPr/>
        </p:nvSpPr>
        <p:spPr>
          <a:xfrm>
            <a:off x="5378721" y="2769092"/>
            <a:ext cx="14223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Displacement Map</a:t>
            </a:r>
            <a:endParaRPr/>
          </a:p>
        </p:txBody>
      </p:sp>
      <p:sp>
        <p:nvSpPr>
          <p:cNvPr id="535" name="Google Shape;535;p62"/>
          <p:cNvSpPr/>
          <p:nvPr/>
        </p:nvSpPr>
        <p:spPr>
          <a:xfrm>
            <a:off x="3111506" y="5193829"/>
            <a:ext cx="2127600" cy="261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 com perturbações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Shading Pré Computado</a:t>
            </a:r>
            <a:endParaRPr/>
          </a:p>
        </p:txBody>
      </p:sp>
      <p:sp>
        <p:nvSpPr>
          <p:cNvPr id="541" name="Google Shape;541;p6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42" name="Google Shape;542;p63"/>
          <p:cNvSpPr txBox="1"/>
          <p:nvPr>
            <p:ph idx="1" type="body"/>
          </p:nvPr>
        </p:nvSpPr>
        <p:spPr>
          <a:xfrm>
            <a:off x="267130" y="4511665"/>
            <a:ext cx="25233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en-BR" sz="1800"/>
              <a:t>Shading Simples</a:t>
            </a:r>
            <a:endParaRPr/>
          </a:p>
        </p:txBody>
      </p:sp>
      <p:sp>
        <p:nvSpPr>
          <p:cNvPr id="543" name="Google Shape;543;p63"/>
          <p:cNvSpPr txBox="1"/>
          <p:nvPr/>
        </p:nvSpPr>
        <p:spPr>
          <a:xfrm>
            <a:off x="3283711" y="4507265"/>
            <a:ext cx="25233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b="0" lang="en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Ambient Occlusion</a:t>
            </a:r>
            <a:endParaRPr b="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marR="0" rtl="0" algn="ctr">
              <a:spcBef>
                <a:spcPts val="306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b="0" lang="en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texture map</a:t>
            </a:r>
            <a:endParaRPr b="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44" name="Google Shape;544;p63"/>
          <p:cNvSpPr txBox="1"/>
          <p:nvPr/>
        </p:nvSpPr>
        <p:spPr>
          <a:xfrm>
            <a:off x="6300292" y="4507265"/>
            <a:ext cx="25233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b="0" lang="en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 Ambient Occlusion</a:t>
            </a:r>
            <a:endParaRPr b="0"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descr="page88image7207136" id="545" name="Google Shape;54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7608" y="716831"/>
            <a:ext cx="2362200" cy="363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88image7192784" id="546" name="Google Shape;546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76047" y="689799"/>
            <a:ext cx="3530600" cy="3632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88image7199856" id="547" name="Google Shape;547;p6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0770" y="650069"/>
            <a:ext cx="23622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63"/>
          <p:cNvSpPr/>
          <p:nvPr/>
        </p:nvSpPr>
        <p:spPr>
          <a:xfrm>
            <a:off x="7454688" y="5406343"/>
            <a:ext cx="1008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Autodesk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6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Texturas 3D e Renderização Volumétrica</a:t>
            </a:r>
            <a:endParaRPr/>
          </a:p>
        </p:txBody>
      </p:sp>
      <p:sp>
        <p:nvSpPr>
          <p:cNvPr id="554" name="Google Shape;554;p6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page89image7173952" id="555" name="Google Shape;55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8032" y="1094607"/>
            <a:ext cx="2215108" cy="186989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89image7162928" id="556" name="Google Shape;55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40432" y="3237689"/>
            <a:ext cx="1869896" cy="188428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89image7174368" id="557" name="Google Shape;557;p6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1985" y="1094607"/>
            <a:ext cx="4181583" cy="41815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Acho que não é momento, não falamos disso</a:t>
            </a:r>
            <a:br>
              <a:rPr lang="en-BR"/>
            </a:br>
            <a:r>
              <a:rPr lang="en-BR"/>
              <a:t>nessa aula</a:t>
            </a:r>
            <a:endParaRPr/>
          </a:p>
        </p:txBody>
      </p:sp>
      <p:sp>
        <p:nvSpPr>
          <p:cNvPr id="564" name="Google Shape;564;p65"/>
          <p:cNvSpPr txBox="1"/>
          <p:nvPr>
            <p:ph idx="1" type="body"/>
          </p:nvPr>
        </p:nvSpPr>
        <p:spPr>
          <a:xfrm>
            <a:off x="390550" y="1227451"/>
            <a:ext cx="8428200" cy="4107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VER: </a:t>
            </a:r>
            <a:r>
              <a:rPr lang="en-BR" u="sng">
                <a:solidFill>
                  <a:schemeClr val="hlink"/>
                </a:solidFill>
                <a:hlinkClick r:id="rId3"/>
              </a:rPr>
              <a:t>https://www.scratchapixel.com/lessons/mathematics-physics-for-computer-graphics/mathematics-of-shading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6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90" name="Google Shape;90;p13"/>
          <p:cNvSpPr txBox="1"/>
          <p:nvPr/>
        </p:nvSpPr>
        <p:spPr>
          <a:xfrm>
            <a:off x="163850" y="616073"/>
            <a:ext cx="8512500" cy="42015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moving_sphere::hit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double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t_max, hit_record&amp; rec)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vec3 oc = r.origin() - center(r.time());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 = r.direction().length_squared();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half_b = dot(oc, r.direction());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 = oc.length_squared() - radius*radius;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discriminant = half_b*half_b - a*c;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(discriminant &lt;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sqrtd =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sqrt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(discriminant);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Find the nearest root that lies in the acceptable range.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root = (-half_b - sqrtd) / a;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(root &lt; t_min || t_max &lt; root)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root = (-half_b + sqrtd) / a;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(root &lt; t_min || t_max &lt; root)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false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rec.t = root;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rec.p = r.at(rec.t);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outward_normal = (rec.p - center(r.time())) / radius;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rec.set_face_normal(r, outward_normal);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rec.mat_ptr = mat_ptr;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FF4400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1" name="Google Shape;91;p13"/>
          <p:cNvSpPr txBox="1"/>
          <p:nvPr/>
        </p:nvSpPr>
        <p:spPr>
          <a:xfrm>
            <a:off x="2798275" y="50836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</a:rPr>
              <a:t>Listing 4:</a:t>
            </a:r>
            <a:r>
              <a:rPr i="1" lang="en-BR" sz="1100">
                <a:solidFill>
                  <a:srgbClr val="222222"/>
                </a:solidFill>
              </a:rPr>
              <a:t> </a:t>
            </a:r>
            <a:r>
              <a:rPr lang="en-BR" sz="1100">
                <a:solidFill>
                  <a:srgbClr val="222222"/>
                </a:solidFill>
              </a:rPr>
              <a:t>[moving_sphere.h]</a:t>
            </a:r>
            <a:r>
              <a:rPr i="1" lang="en-BR" sz="1100">
                <a:solidFill>
                  <a:srgbClr val="222222"/>
                </a:solidFill>
              </a:rPr>
              <a:t> Moving sphere hit function</a:t>
            </a:r>
            <a:endParaRPr b="1" sz="11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99" name="Google Shape;99;p14"/>
          <p:cNvSpPr txBox="1"/>
          <p:nvPr/>
        </p:nvSpPr>
        <p:spPr>
          <a:xfrm>
            <a:off x="163850" y="616073"/>
            <a:ext cx="8512500" cy="63807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lambertian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material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scatter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r_in,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hit_record&amp; rec, color&amp; attenuation, ray&amp; scattered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)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scatter_direction = rec.normal + random_unit_vector();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Catch degenerate scatter direction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(scatter_direction.near_zero())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scatter_direction = rec.normal;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scattered = ray(rec.p, scatter_direction, r_in.time());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attenuation = albedo;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metal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material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scatter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ray&amp; r_in,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hit_record&amp; rec, color&amp; attenuation, ray&amp; scattered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)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override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vec3 reflected = reflect(unit_vector(r_in.direction()), rec.normal);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scattered = ray(rec.p, reflected + fuzz*random_in_unit_sphere(), r_in.time());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attenuation = albedo;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(dot(scattered.direction(), rec.normal) &gt;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class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dielectric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: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public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material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virtual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bool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scatter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scattered = ray(rec.p, direction, r_in.time());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0D9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true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0" name="Google Shape;100;p14"/>
          <p:cNvSpPr txBox="1"/>
          <p:nvPr/>
        </p:nvSpPr>
        <p:spPr>
          <a:xfrm>
            <a:off x="2798275" y="50836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</a:rPr>
              <a:t>Listing 5:</a:t>
            </a:r>
            <a:r>
              <a:rPr i="1" lang="en-BR" sz="1100">
                <a:solidFill>
                  <a:srgbClr val="222222"/>
                </a:solidFill>
              </a:rPr>
              <a:t> </a:t>
            </a:r>
            <a:r>
              <a:rPr lang="en-BR" sz="1100">
                <a:solidFill>
                  <a:srgbClr val="222222"/>
                </a:solidFill>
              </a:rPr>
              <a:t>[material.h]</a:t>
            </a:r>
            <a:r>
              <a:rPr i="1" lang="en-BR" sz="1100">
                <a:solidFill>
                  <a:srgbClr val="222222"/>
                </a:solidFill>
              </a:rPr>
              <a:t> Handle ray time in the material::scatter() methods</a:t>
            </a:r>
            <a:endParaRPr b="1" sz="11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08" name="Google Shape;108;p15"/>
          <p:cNvSpPr txBox="1"/>
          <p:nvPr/>
        </p:nvSpPr>
        <p:spPr>
          <a:xfrm>
            <a:off x="163850" y="616073"/>
            <a:ext cx="8512500" cy="76650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FF4400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#include "moving_sphere.h"</a:t>
            </a:r>
            <a:endParaRPr sz="900">
              <a:solidFill>
                <a:srgbClr val="FF4400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hittable_list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random_scene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hittable_list world;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ground_material = make_shared&lt;lambertian&gt;(color(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world.add(make_shared&lt;sphere&gt;(point3(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-1000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1000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ground_material));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a &lt;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a++)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b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-11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b &lt;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 b++)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choose_mat = random_double();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point3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center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(a +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*random_double(),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b +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*random_double())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((center - vec3(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)).length() &gt;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0.9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shared_ptr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&lt;material&gt; sphere_material;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(choose_mat &lt;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0.8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diffuse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albedo = color::random() * color::random();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sphere_material = make_shared&lt;lambertian&gt;(albedo);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center2 = center + vec3(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random_double(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.5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world.add(make_shared&lt;moving_sphere&gt;(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                    center, center2,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sphere_material));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}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(choose_mat &lt;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0.95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metal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albedo = color::random(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fuzz = random_double(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sphere_material = make_shared&lt;metal&gt;(albedo, fuzz);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world.add(make_shared&lt;sphere&gt;(center,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sphere_material));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}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glass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sphere_material = make_shared&lt;dielectric&gt;(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1.5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    world.add(make_shared&lt;sphere&gt;(center,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sphere_material));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material1 = make_shared&lt;dielectric&gt;(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1.5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world.add(make_shared&lt;sphere&gt;(point3(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material1));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material2 = make_shared&lt;lambertian&gt;(color(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0.4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0.2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world.add(make_shared&lt;sphere&gt;(point3(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-4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material2));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material3 = make_shared&lt;metal&gt;(color(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0.7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0.6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0.5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world.add(make_shared&lt;sphere&gt;(point3(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4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),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 material3));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return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world;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428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AA66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9" name="Google Shape;109;p15"/>
          <p:cNvSpPr txBox="1"/>
          <p:nvPr/>
        </p:nvSpPr>
        <p:spPr>
          <a:xfrm>
            <a:off x="2798275" y="5083650"/>
            <a:ext cx="30000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</a:rPr>
              <a:t>Listing 6:</a:t>
            </a:r>
            <a:r>
              <a:rPr i="1" lang="en-BR" sz="1100">
                <a:solidFill>
                  <a:srgbClr val="222222"/>
                </a:solidFill>
              </a:rPr>
              <a:t> </a:t>
            </a:r>
            <a:r>
              <a:rPr lang="en-BR" sz="1100">
                <a:solidFill>
                  <a:srgbClr val="222222"/>
                </a:solidFill>
              </a:rPr>
              <a:t>[main.cc]</a:t>
            </a:r>
            <a:r>
              <a:rPr i="1" lang="en-BR" sz="1100">
                <a:solidFill>
                  <a:srgbClr val="222222"/>
                </a:solidFill>
              </a:rPr>
              <a:t> Last book's final scene, but with moving spheres</a:t>
            </a:r>
            <a:endParaRPr b="1" sz="11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17" name="Google Shape;117;p16"/>
          <p:cNvSpPr txBox="1"/>
          <p:nvPr/>
        </p:nvSpPr>
        <p:spPr>
          <a:xfrm>
            <a:off x="163850" y="616073"/>
            <a:ext cx="8512500" cy="3726600"/>
          </a:xfrm>
          <a:prstGeom prst="rect">
            <a:avLst/>
          </a:prstGeom>
          <a:solidFill>
            <a:srgbClr val="E4E4E0"/>
          </a:solidFill>
          <a:ln>
            <a:noFill/>
          </a:ln>
        </p:spPr>
        <p:txBody>
          <a:bodyPr anchorCtr="0" anchor="t" bIns="108000" lIns="91425" spcFirstLastPara="1" rIns="91425" wrap="square" tIns="90000">
            <a:spAutoFit/>
          </a:bodyPr>
          <a:lstStyle/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main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{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Image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aspect_ratio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16.0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/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9.0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image_width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400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samples_per_pixel =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100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const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max_depth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50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...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4400FF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// Camera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point3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lookfrom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13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3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point3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lookat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vec3 </a:t>
            </a:r>
            <a:r>
              <a:rPr lang="en-BR" sz="900">
                <a:solidFill>
                  <a:schemeClr val="dk1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vup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(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,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-BR" sz="900">
                <a:solidFill>
                  <a:srgbClr val="5C2699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dist_to_focus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10.0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   </a:t>
            </a:r>
            <a:r>
              <a:rPr lang="en-BR" sz="900">
                <a:solidFill>
                  <a:srgbClr val="AA66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auto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 aperture = </a:t>
            </a:r>
            <a:r>
              <a:rPr lang="en-BR" sz="900">
                <a:solidFill>
                  <a:srgbClr val="009944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0.1</a:t>
            </a:r>
            <a:r>
              <a:rPr lang="en-BR" sz="900">
                <a:solidFill>
                  <a:srgbClr val="222222"/>
                </a:solidFill>
                <a:highlight>
                  <a:srgbClr val="E4E4E0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image_height = 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static_cast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&lt;</a:t>
            </a:r>
            <a:r>
              <a:rPr lang="en-BR" sz="900">
                <a:solidFill>
                  <a:srgbClr val="AA66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int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&gt;(image_width / aspect_ratio);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101600" marR="101600" rtl="0" algn="l">
              <a:lnSpc>
                <a:spcPct val="136453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    camera </a:t>
            </a:r>
            <a:r>
              <a:rPr lang="en-BR" sz="900">
                <a:solidFill>
                  <a:schemeClr val="dk1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cam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(lookfrom, lookat, vup,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aspect_ratio, aperture, dist_to_focus,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0.0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, </a:t>
            </a:r>
            <a:r>
              <a:rPr lang="en-BR" sz="900">
                <a:solidFill>
                  <a:srgbClr val="009944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1.0</a:t>
            </a:r>
            <a:r>
              <a:rPr lang="en-BR" sz="900">
                <a:solidFill>
                  <a:srgbClr val="5C2699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)</a:t>
            </a:r>
            <a:r>
              <a:rPr lang="en-BR" sz="900">
                <a:solidFill>
                  <a:srgbClr val="222222"/>
                </a:solidFill>
                <a:highlight>
                  <a:srgbClr val="CCDBC8"/>
                </a:highlight>
                <a:latin typeface="Consolas"/>
                <a:ea typeface="Consolas"/>
                <a:cs typeface="Consolas"/>
                <a:sym typeface="Consolas"/>
              </a:rPr>
              <a:t>;</a:t>
            </a:r>
            <a:endParaRPr sz="900">
              <a:solidFill>
                <a:srgbClr val="222222"/>
              </a:solidFill>
              <a:highlight>
                <a:srgbClr val="CCDBC8"/>
              </a:highlight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marR="10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22222"/>
              </a:solidFill>
              <a:highlight>
                <a:srgbClr val="E4E4E0"/>
              </a:highlight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8" name="Google Shape;118;p16"/>
          <p:cNvSpPr txBox="1"/>
          <p:nvPr/>
        </p:nvSpPr>
        <p:spPr>
          <a:xfrm>
            <a:off x="2798275" y="5083650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100">
                <a:solidFill>
                  <a:srgbClr val="222222"/>
                </a:solidFill>
              </a:rPr>
              <a:t>Listing 7:</a:t>
            </a:r>
            <a:r>
              <a:rPr i="1" lang="en-BR" sz="1100">
                <a:solidFill>
                  <a:srgbClr val="222222"/>
                </a:solidFill>
              </a:rPr>
              <a:t> </a:t>
            </a:r>
            <a:r>
              <a:rPr lang="en-BR" sz="1100">
                <a:solidFill>
                  <a:srgbClr val="222222"/>
                </a:solidFill>
              </a:rPr>
              <a:t>[main.cc]</a:t>
            </a:r>
            <a:r>
              <a:rPr i="1" lang="en-BR" sz="1100">
                <a:solidFill>
                  <a:srgbClr val="222222"/>
                </a:solidFill>
              </a:rPr>
              <a:t> Viewing parameters</a:t>
            </a:r>
            <a:endParaRPr b="1" sz="11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